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6893DA2-449B-4D3F-AFA0-29D613D56828}">
  <a:tblStyle styleId="{66893DA2-449B-4D3F-AFA0-29D613D568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a507612e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a507612e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Tyler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a507612eb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a507612eb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a58dce94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a58dce94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a507612eb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a507612eb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a507612eb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a507612eb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a507612e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a507612e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a507612eb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a507612e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a58dce948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a58dce948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Liu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a507612eb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a507612eb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a58dce94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a58dce94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a507612e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a507612e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a58dce948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a58dce948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Liu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a507612eb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a507612eb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Dingyu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a507612eb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a507612eb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Dingyu	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a507612eb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a507612eb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Dingyu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a507612e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a507612e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Liu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a507612e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a507612e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Liu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</a:rPr>
              <a:t>ME 498</a:t>
            </a:r>
            <a:r>
              <a:rPr lang="en" sz="2400">
                <a:solidFill>
                  <a:srgbClr val="F3F3F3"/>
                </a:solidFill>
              </a:rPr>
              <a:t> Final Project - Topic 2:</a:t>
            </a:r>
            <a:endParaRPr sz="2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Automatic Identification of Graphene</a:t>
            </a:r>
            <a:endParaRPr sz="36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Liu Hong, Dingyu Peng, Tyler Tran, Thomas Phelps</a:t>
            </a:r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330650" y="2608500"/>
            <a:ext cx="8535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8958" l="0" r="0" t="0"/>
          <a:stretch/>
        </p:blipFill>
        <p:spPr>
          <a:xfrm>
            <a:off x="55775" y="726000"/>
            <a:ext cx="4475400" cy="40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1</a:t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2792175" y="260850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result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477600" y="257175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r>
              <a:rPr lang="en"/>
              <a:t>i</a:t>
            </a:r>
            <a:r>
              <a:rPr lang="en"/>
              <a:t>ng result</a:t>
            </a:r>
            <a:endParaRPr/>
          </a:p>
        </p:txBody>
      </p:sp>
      <p:graphicFrame>
        <p:nvGraphicFramePr>
          <p:cNvPr id="179" name="Google Shape;179;p22"/>
          <p:cNvGraphicFramePr/>
          <p:nvPr/>
        </p:nvGraphicFramePr>
        <p:xfrm>
          <a:off x="4857000" y="213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1325100"/>
                <a:gridCol w="1325100"/>
                <a:gridCol w="1325100"/>
              </a:tblGrid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8187"/>
            <a:ext cx="4429738" cy="39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2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2792175" y="260850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result</a:t>
            </a:r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477600" y="257175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</a:t>
            </a:r>
            <a:endParaRPr/>
          </a:p>
        </p:txBody>
      </p:sp>
      <p:graphicFrame>
        <p:nvGraphicFramePr>
          <p:cNvPr id="188" name="Google Shape;188;p23"/>
          <p:cNvGraphicFramePr/>
          <p:nvPr/>
        </p:nvGraphicFramePr>
        <p:xfrm>
          <a:off x="4857000" y="213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1325100"/>
                <a:gridCol w="1325100"/>
                <a:gridCol w="1325100"/>
              </a:tblGrid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3</a:t>
            </a:r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2025"/>
            <a:ext cx="4646771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477600" y="257175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2914625" y="257175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result</a:t>
            </a:r>
            <a:endParaRPr/>
          </a:p>
        </p:txBody>
      </p:sp>
      <p:graphicFrame>
        <p:nvGraphicFramePr>
          <p:cNvPr id="197" name="Google Shape;197;p24"/>
          <p:cNvGraphicFramePr/>
          <p:nvPr/>
        </p:nvGraphicFramePr>
        <p:xfrm>
          <a:off x="4958475" y="210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1325100"/>
                <a:gridCol w="1325100"/>
                <a:gridCol w="1325100"/>
              </a:tblGrid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4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75" y="1017800"/>
            <a:ext cx="4623289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2792175" y="260850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result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477600" y="257175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</a:t>
            </a:r>
            <a:endParaRPr/>
          </a:p>
        </p:txBody>
      </p:sp>
      <p:graphicFrame>
        <p:nvGraphicFramePr>
          <p:cNvPr id="206" name="Google Shape;206;p25"/>
          <p:cNvGraphicFramePr/>
          <p:nvPr/>
        </p:nvGraphicFramePr>
        <p:xfrm>
          <a:off x="5106750" y="213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1325100"/>
                <a:gridCol w="1325100"/>
                <a:gridCol w="1325100"/>
              </a:tblGrid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4650"/>
            <a:ext cx="4071976" cy="34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5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2792175" y="260850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result</a:t>
            </a:r>
            <a:endParaRPr/>
          </a:p>
        </p:txBody>
      </p:sp>
      <p:sp>
        <p:nvSpPr>
          <p:cNvPr id="214" name="Google Shape;214;p26"/>
          <p:cNvSpPr txBox="1"/>
          <p:nvPr/>
        </p:nvSpPr>
        <p:spPr>
          <a:xfrm>
            <a:off x="477600" y="257175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</a:t>
            </a:r>
            <a:endParaRPr/>
          </a:p>
        </p:txBody>
      </p:sp>
      <p:graphicFrame>
        <p:nvGraphicFramePr>
          <p:cNvPr id="215" name="Google Shape;215;p26"/>
          <p:cNvGraphicFramePr/>
          <p:nvPr/>
        </p:nvGraphicFramePr>
        <p:xfrm>
          <a:off x="4690275" y="227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1325100"/>
                <a:gridCol w="1325100"/>
                <a:gridCol w="1325100"/>
              </a:tblGrid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Self Test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13052" l="6895" r="6366" t="14671"/>
          <a:stretch/>
        </p:blipFill>
        <p:spPr>
          <a:xfrm>
            <a:off x="209950" y="1095625"/>
            <a:ext cx="4461199" cy="3717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2" name="Google Shape;222;p27"/>
          <p:cNvGraphicFramePr/>
          <p:nvPr/>
        </p:nvGraphicFramePr>
        <p:xfrm>
          <a:off x="4690275" y="227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1325100"/>
                <a:gridCol w="1325100"/>
                <a:gridCol w="1325100"/>
              </a:tblGrid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3" name="Google Shape;223;p27"/>
          <p:cNvSpPr txBox="1"/>
          <p:nvPr/>
        </p:nvSpPr>
        <p:spPr>
          <a:xfrm>
            <a:off x="477600" y="257175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</a:t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2792175" y="260850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result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 b="14160" l="7749" r="0" t="8163"/>
          <a:stretch/>
        </p:blipFill>
        <p:spPr>
          <a:xfrm>
            <a:off x="37725" y="755375"/>
            <a:ext cx="5569001" cy="41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Test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477600" y="257175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2792175" y="2608500"/>
            <a:ext cx="1898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result</a:t>
            </a:r>
            <a:endParaRPr/>
          </a:p>
        </p:txBody>
      </p:sp>
      <p:graphicFrame>
        <p:nvGraphicFramePr>
          <p:cNvPr id="233" name="Google Shape;233;p28"/>
          <p:cNvGraphicFramePr/>
          <p:nvPr/>
        </p:nvGraphicFramePr>
        <p:xfrm>
          <a:off x="5168700" y="23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1325100"/>
                <a:gridCol w="1325100"/>
                <a:gridCol w="1325100"/>
              </a:tblGrid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 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4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our model predicts better than the tool provided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only takes around 10 seconds after PCA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8x8 patch generation compressed image file and caused information loss during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could generate more labels than just 0 or 1, to increase predict </a:t>
            </a:r>
            <a:r>
              <a:rPr lang="en"/>
              <a:t>accuracy, and predict edge of graphene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and Motivation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082925"/>
            <a:ext cx="5613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Graphene synthesis is a very promising field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Graphene is the strongest material ever tested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Graphene has one of the highest thermal conductivities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Graphene is nearly transparent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Graphene fabrication is very involved, so there is demand for finding a way to identify graphene in electron microscope images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525" y="1082925"/>
            <a:ext cx="3043802" cy="24350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966525" y="3546525"/>
            <a:ext cx="3043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 AlexanderAlUS - Own work, CC BY-SA 3.0, https://commons.wikimedia.org/w/index.php?curid=11294534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0829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 graphene surface coverage in SEM (scanning electron microscope) images to quantify the efficacy of different synthesis recipes.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the tool provided by the nanoMFG node to generate training data by manually determine the areas covered by graphene.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machine learning algorithm to automatically scan SEM images to determine location and features of graphene.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25" y="2695250"/>
            <a:ext cx="4886324" cy="21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383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238225" y="1205375"/>
            <a:ext cx="3693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Flatten grayscale pictures to see histogram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 that background and graphene color can be separated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675" y="692600"/>
            <a:ext cx="2647925" cy="12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219" y="1982625"/>
            <a:ext cx="2717381" cy="12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b="0" l="0" r="6568" t="8609"/>
          <a:stretch/>
        </p:blipFill>
        <p:spPr>
          <a:xfrm>
            <a:off x="6274225" y="3272650"/>
            <a:ext cx="2788125" cy="13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825" y="789225"/>
            <a:ext cx="1796650" cy="1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9825" y="2057400"/>
            <a:ext cx="1796650" cy="1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9825" y="3351422"/>
            <a:ext cx="1796650" cy="118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9875"/>
            <a:ext cx="6110474" cy="238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Generation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provided tool to manually mask raw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OpenCV </a:t>
            </a:r>
            <a:r>
              <a:rPr lang="en"/>
              <a:t>imread function for image sliding of 8 by 8 pixel windows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25" y="2037600"/>
            <a:ext cx="3378325" cy="26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Generation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164725" y="1017800"/>
            <a:ext cx="5475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unit 8 rgb image from binary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the image into overlapping patches (50% overlap)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471050" y="2154500"/>
            <a:ext cx="229500" cy="20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584100" y="2154500"/>
            <a:ext cx="229500" cy="20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471050" y="2241300"/>
            <a:ext cx="229500" cy="20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50" y="230659"/>
            <a:ext cx="3378325" cy="17722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Google Shape;133;p18"/>
          <p:cNvGraphicFramePr/>
          <p:nvPr/>
        </p:nvGraphicFramePr>
        <p:xfrm>
          <a:off x="4141825" y="2154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503800"/>
                <a:gridCol w="503800"/>
                <a:gridCol w="503800"/>
                <a:gridCol w="503800"/>
                <a:gridCol w="503800"/>
                <a:gridCol w="503800"/>
                <a:gridCol w="503800"/>
                <a:gridCol w="503800"/>
              </a:tblGrid>
              <a:tr h="96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86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95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95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85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97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28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96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122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105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145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144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28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86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116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123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28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96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114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79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28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96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85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128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114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121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28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84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115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96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28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78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86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116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99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109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104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95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228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107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104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93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104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98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cxnSp>
        <p:nvCxnSpPr>
          <p:cNvPr id="134" name="Google Shape;134;p18"/>
          <p:cNvCxnSpPr>
            <a:stCxn id="131" idx="3"/>
          </p:cNvCxnSpPr>
          <p:nvPr/>
        </p:nvCxnSpPr>
        <p:spPr>
          <a:xfrm>
            <a:off x="700550" y="2343000"/>
            <a:ext cx="3512100" cy="49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/>
          <p:nvPr/>
        </p:nvCxnSpPr>
        <p:spPr>
          <a:xfrm flipH="1" rot="10800000">
            <a:off x="6157025" y="1811600"/>
            <a:ext cx="820500" cy="34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8"/>
          <p:cNvSpPr txBox="1"/>
          <p:nvPr/>
        </p:nvSpPr>
        <p:spPr>
          <a:xfrm>
            <a:off x="6821250" y="-72450"/>
            <a:ext cx="1224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127 features</a:t>
            </a:r>
            <a:endParaRPr/>
          </a:p>
        </p:txBody>
      </p:sp>
      <p:cxnSp>
        <p:nvCxnSpPr>
          <p:cNvPr id="137" name="Google Shape;137;p18"/>
          <p:cNvCxnSpPr/>
          <p:nvPr/>
        </p:nvCxnSpPr>
        <p:spPr>
          <a:xfrm rot="10800000">
            <a:off x="5853750" y="134725"/>
            <a:ext cx="967500" cy="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8"/>
          <p:cNvCxnSpPr/>
          <p:nvPr/>
        </p:nvCxnSpPr>
        <p:spPr>
          <a:xfrm>
            <a:off x="8045850" y="135775"/>
            <a:ext cx="820500" cy="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Generation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binary image: If pixel is nonwhite=1, If not =0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sum of patches &lt;= 32, claim patch as graphene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patches for sample and result</a:t>
            </a:r>
            <a:endParaRPr/>
          </a:p>
        </p:txBody>
      </p:sp>
      <p:graphicFrame>
        <p:nvGraphicFramePr>
          <p:cNvPr id="145" name="Google Shape;145;p19"/>
          <p:cNvGraphicFramePr/>
          <p:nvPr/>
        </p:nvGraphicFramePr>
        <p:xfrm>
          <a:off x="4185575" y="203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490800"/>
                <a:gridCol w="490800"/>
                <a:gridCol w="490800"/>
                <a:gridCol w="490800"/>
                <a:gridCol w="490800"/>
                <a:gridCol w="490800"/>
                <a:gridCol w="490800"/>
                <a:gridCol w="490800"/>
              </a:tblGrid>
              <a:tr h="28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28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28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28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28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28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28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280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</a:tbl>
          </a:graphicData>
        </a:graphic>
      </p:graphicFrame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5" y="2039777"/>
            <a:ext cx="3345200" cy="248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471050" y="2154500"/>
            <a:ext cx="229500" cy="20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584100" y="2154500"/>
            <a:ext cx="229500" cy="20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471050" y="2241300"/>
            <a:ext cx="229500" cy="20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9"/>
          <p:cNvCxnSpPr/>
          <p:nvPr/>
        </p:nvCxnSpPr>
        <p:spPr>
          <a:xfrm>
            <a:off x="700550" y="2343000"/>
            <a:ext cx="3487800" cy="48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51" name="Google Shape;151;p19"/>
          <p:cNvGraphicFramePr/>
          <p:nvPr/>
        </p:nvGraphicFramePr>
        <p:xfrm>
          <a:off x="6800250" y="41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{66893DA2-449B-4D3F-AFA0-29D613D56828}</a:tableStyleId>
              </a:tblPr>
              <a:tblGrid>
                <a:gridCol w="1311725"/>
              </a:tblGrid>
              <a:tr h="1305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/>
                        <a:t>1</a:t>
                      </a:r>
                      <a:endParaRPr sz="6000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cxnSp>
        <p:nvCxnSpPr>
          <p:cNvPr id="152" name="Google Shape;152;p19"/>
          <p:cNvCxnSpPr/>
          <p:nvPr/>
        </p:nvCxnSpPr>
        <p:spPr>
          <a:xfrm flipH="1" rot="10800000">
            <a:off x="6561175" y="1715600"/>
            <a:ext cx="820500" cy="34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Steps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Standardize the features and perform PCA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Fit training result using first 2 </a:t>
            </a:r>
            <a:r>
              <a:rPr lang="en"/>
              <a:t>PCs to QDA classifier.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Predict results with the classifier and reconstruct predicted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Show predicted area of graphene as green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Obtain confusion matrix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800" y="2932137"/>
            <a:ext cx="2833976" cy="19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9" y="3080486"/>
            <a:ext cx="2925775" cy="168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000" y="3035075"/>
            <a:ext cx="2424035" cy="177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0"/>
          <p:cNvCxnSpPr>
            <a:stCxn id="160" idx="3"/>
            <a:endCxn id="161" idx="1"/>
          </p:cNvCxnSpPr>
          <p:nvPr/>
        </p:nvCxnSpPr>
        <p:spPr>
          <a:xfrm>
            <a:off x="3046524" y="3923361"/>
            <a:ext cx="43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0"/>
          <p:cNvCxnSpPr>
            <a:stCxn id="161" idx="3"/>
          </p:cNvCxnSpPr>
          <p:nvPr/>
        </p:nvCxnSpPr>
        <p:spPr>
          <a:xfrm>
            <a:off x="5902035" y="3923363"/>
            <a:ext cx="490500" cy="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QDA Classifier</a:t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9658" r="8003" t="0"/>
          <a:stretch/>
        </p:blipFill>
        <p:spPr>
          <a:xfrm>
            <a:off x="454950" y="1102450"/>
            <a:ext cx="8234099" cy="37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818450" y="987775"/>
            <a:ext cx="6561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 is graphene; Blue is non-graphene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